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70" r:id="rId7"/>
    <p:sldId id="267" r:id="rId8"/>
    <p:sldId id="269" r:id="rId9"/>
  </p:sldIdLst>
  <p:sldSz cx="18288000" cy="10287000"/>
  <p:notesSz cx="6858000" cy="9144000"/>
  <p:embeddedFontLst>
    <p:embeddedFont>
      <p:font typeface="Helios" panose="020B0604020202020204" charset="0"/>
      <p:regular r:id="rId11"/>
    </p:embeddedFont>
    <p:embeddedFont>
      <p:font typeface="Helios Bold" panose="020B0604020202020204" charset="0"/>
      <p:regular r:id="rId12"/>
    </p:embeddedFont>
    <p:embeddedFont>
      <p:font typeface="TT Hove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F7A5B-3E3C-4FEB-8711-AD85110E1900}" type="datetimeFigureOut">
              <a:rPr lang="en-IN" smtClean="0"/>
              <a:t>06-05-2024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30805-AD2A-48DF-993E-9F8C24895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53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30805-AD2A-48DF-993E-9F8C2489517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58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4824" y="2697304"/>
            <a:ext cx="10563225" cy="346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799"/>
              </a:lnSpc>
            </a:pPr>
            <a:r>
              <a:rPr lang="en-US" sz="11499" dirty="0">
                <a:latin typeface="TT Hoves Bold"/>
              </a:rPr>
              <a:t>Background </a:t>
            </a:r>
          </a:p>
          <a:p>
            <a:pPr algn="l">
              <a:lnSpc>
                <a:spcPts val="13799"/>
              </a:lnSpc>
            </a:pPr>
            <a:r>
              <a:rPr lang="en-US" sz="11499" dirty="0">
                <a:latin typeface="TT Hoves Bold"/>
              </a:rPr>
              <a:t>Removal Tool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  <a:solidFill>
            <a:schemeClr val="bg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  <a:solidFill>
            <a:schemeClr val="tx1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658916"/>
              </p:ext>
            </p:extLst>
          </p:nvPr>
        </p:nvGraphicFramePr>
        <p:xfrm>
          <a:off x="3777921" y="4639832"/>
          <a:ext cx="15237570" cy="4552950"/>
        </p:xfrm>
        <a:graphic>
          <a:graphicData uri="http://schemas.openxmlformats.org/drawingml/2006/table">
            <a:tbl>
              <a:tblPr/>
              <a:tblGrid>
                <a:gridCol w="396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0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Summary 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Technology Used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Working 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Demo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995362"/>
            <a:ext cx="4669373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258697" y="1249940"/>
            <a:ext cx="7285740" cy="12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Bold"/>
              </a:rPr>
              <a:t>Summary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C88F31-8F24-C595-8F2C-F2C1B7F0C322}"/>
              </a:ext>
            </a:extLst>
          </p:cNvPr>
          <p:cNvSpPr txBox="1"/>
          <p:nvPr/>
        </p:nvSpPr>
        <p:spPr>
          <a:xfrm>
            <a:off x="7924800" y="3086100"/>
            <a:ext cx="10058400" cy="511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latin typeface="TT Hoves Bold" panose="020B0604020202020204" charset="0"/>
              </a:rPr>
              <a:t>Innovative Background Removal Tool: Introduces a revolutionary approach to image editing, leveraging advanced segmentation technology for precise background removal.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GB" sz="2000" dirty="0">
              <a:latin typeface="TT Hoves Bold" panose="020B060402020202020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latin typeface="TT Hoves Bold" panose="020B0604020202020204" charset="0"/>
              </a:rPr>
              <a:t>Seamless User Experience: Offers an intuitive interface for effortless background removal, empowering users to edit images with ease and efficiency.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endParaRPr lang="en-GB" sz="2000" dirty="0">
              <a:latin typeface="TT Hoves Bold" panose="020B060402020202020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000" dirty="0">
                <a:latin typeface="TT Hoves Bold" panose="020B0604020202020204" charset="0"/>
              </a:rPr>
              <a:t>Future-Ready Capabilities: Continuously evolving with ongoing research and development, the tool is poised to deliver even greater accuracy, speed, and versatility in image editing workflows.</a:t>
            </a:r>
            <a:endParaRPr lang="en-IN" sz="2000" dirty="0">
              <a:latin typeface="TT Hoves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39587" y="15541"/>
            <a:ext cx="15080946" cy="10271459"/>
            <a:chOff x="0" y="0"/>
            <a:chExt cx="5475623" cy="3729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E8223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3"/>
              <a:stretch>
                <a:fillRect l="-800" r="-2028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66031" y="752340"/>
            <a:ext cx="1262759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Bold"/>
              </a:rPr>
              <a:t>Technologies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369" y="2704478"/>
            <a:ext cx="11977505" cy="5469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AI Background Modifier | Python, Java, Django, React, MySQL, Android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Developed a full-stack web application which modifies background of images and videos.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Improved the speed of removal of background in videos with caching techniques and contour detection.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Users can change the background of their file with custom background.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Integrated U2-Net Model into Django Application and setup secure API’s to communicate with frontend.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u="none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The frontend is developed with react for web and native android for mobile and deployed on render.</a:t>
            </a:r>
            <a:endParaRPr lang="en-US" sz="2400" u="none" dirty="0">
              <a:solidFill>
                <a:srgbClr val="2A2E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ios"/>
            </a:endParaRPr>
          </a:p>
        </p:txBody>
      </p:sp>
      <p:grpSp>
        <p:nvGrpSpPr>
          <p:cNvPr id="21" name="Group 21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1514"/>
              </p:ext>
            </p:extLst>
          </p:nvPr>
        </p:nvGraphicFramePr>
        <p:xfrm>
          <a:off x="5867400" y="3723647"/>
          <a:ext cx="11391900" cy="5698085"/>
        </p:xfrm>
        <a:graphic>
          <a:graphicData uri="http://schemas.openxmlformats.org/drawingml/2006/table">
            <a:tbl>
              <a:tblPr/>
              <a:tblGrid>
                <a:gridCol w="1139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28274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4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2A2E3A"/>
                          </a:solidFill>
                          <a:latin typeface="Helios"/>
                        </a:rPr>
                        <a:t>Simply Login to the website </a:t>
                      </a:r>
                      <a:endParaRPr lang="en-US" sz="1100" dirty="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4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2A2E3A"/>
                          </a:solidFill>
                          <a:latin typeface="Helios"/>
                        </a:rPr>
                        <a:t>Upload your desired Image/ video.</a:t>
                      </a:r>
                      <a:endParaRPr lang="en-US" sz="1100" dirty="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4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2A2E3A"/>
                          </a:solidFill>
                          <a:latin typeface="Helios"/>
                        </a:rPr>
                        <a:t>Click on Remove </a:t>
                      </a:r>
                      <a:endParaRPr lang="en-US" sz="1100" dirty="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7179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4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2A2E3A"/>
                          </a:solidFill>
                          <a:latin typeface="Helios"/>
                        </a:rPr>
                        <a:t>That’s it !!!</a:t>
                      </a:r>
                      <a:endParaRPr lang="en-US" sz="1100" dirty="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4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ts val="3499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499" dirty="0">
                          <a:solidFill>
                            <a:srgbClr val="2A2E3A"/>
                          </a:solidFill>
                          <a:latin typeface="Helios"/>
                        </a:rPr>
                        <a:t>Now download your background removed file.</a:t>
                      </a:r>
                      <a:endParaRPr lang="en-US" sz="1100" dirty="0"/>
                    </a:p>
                  </a:txBody>
                  <a:tcPr marL="211594" marR="211594" marT="211594" marB="211594" anchor="b">
                    <a:lnL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EDEC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53991" y="1028700"/>
            <a:ext cx="1140530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Bold"/>
              </a:rPr>
              <a:t>Working</a:t>
            </a:r>
          </a:p>
        </p:txBody>
      </p:sp>
      <p:pic>
        <p:nvPicPr>
          <p:cNvPr id="13" name="Picture 12" descr="A person with different facial features&#10;&#10;Description automatically generated">
            <a:extLst>
              <a:ext uri="{FF2B5EF4-FFF2-40B4-BE49-F238E27FC236}">
                <a16:creationId xmlns:a16="http://schemas.microsoft.com/office/drawing/2014/main" id="{95877F78-DB3D-DAE0-3C82-BFCC9BD25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29" y="0"/>
            <a:ext cx="4779511" cy="10287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9889" cy="10287000"/>
            <a:chOff x="0" y="0"/>
            <a:chExt cx="1706637" cy="2709333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06637" cy="2709333"/>
            </a:xfrm>
            <a:custGeom>
              <a:avLst/>
              <a:gdLst/>
              <a:ahLst/>
              <a:cxnLst/>
              <a:rect l="l" t="t" r="r" b="b"/>
              <a:pathLst>
                <a:path w="1706637" h="2709333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228600" y="3619500"/>
            <a:ext cx="66675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TT Hoves Bold"/>
              </a:rPr>
              <a:t>Activity Diagram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8700" y="6897745"/>
            <a:ext cx="4290305" cy="2330278"/>
          </a:xfrm>
          <a:prstGeom prst="rect">
            <a:avLst/>
          </a:prstGeom>
        </p:spPr>
        <p:txBody>
          <a:bodyPr lIns="190500" tIns="190500" rIns="190500" bIns="190500" rtlCol="0" anchor="ctr"/>
          <a:lstStyle/>
          <a:p>
            <a:pPr algn="l">
              <a:lnSpc>
                <a:spcPts val="1960"/>
              </a:lnSpc>
            </a:pPr>
            <a:endParaRPr lang="en-US" sz="1400" dirty="0">
              <a:solidFill>
                <a:srgbClr val="2A2E3A"/>
              </a:solidFill>
              <a:latin typeface="Helios"/>
            </a:endParaRPr>
          </a:p>
        </p:txBody>
      </p:sp>
      <p:pic>
        <p:nvPicPr>
          <p:cNvPr id="61" name="Picture 60" descr="A diagram of a process&#10;&#10;Description automatically generated">
            <a:extLst>
              <a:ext uri="{FF2B5EF4-FFF2-40B4-BE49-F238E27FC236}">
                <a16:creationId xmlns:a16="http://schemas.microsoft.com/office/drawing/2014/main" id="{152FD0A5-2881-CF34-9742-7C830335E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9911"/>
            <a:ext cx="9639300" cy="9907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" r="4955"/>
            <a:stretch/>
          </p:blipFill>
          <p:spPr>
            <a:xfrm>
              <a:off x="0" y="0"/>
              <a:ext cx="1212850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0" r="4770"/>
            <a:stretch/>
          </p:blipFill>
          <p:spPr>
            <a:xfrm>
              <a:off x="12255500" y="0"/>
              <a:ext cx="1212850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" r="5095"/>
            <a:stretch/>
          </p:blipFill>
          <p:spPr>
            <a:xfrm>
              <a:off x="0" y="6921500"/>
              <a:ext cx="1212850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2" r="7652"/>
            <a:stretch/>
          </p:blipFill>
          <p:spPr>
            <a:xfrm>
              <a:off x="12255500" y="6921500"/>
              <a:ext cx="12128500" cy="6794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512262" y="3021143"/>
            <a:ext cx="5263476" cy="4141845"/>
            <a:chOff x="0" y="0"/>
            <a:chExt cx="1298489" cy="1021785"/>
          </a:xfrm>
          <a:solidFill>
            <a:schemeClr val="tx1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298489" cy="1021785"/>
            </a:xfrm>
            <a:custGeom>
              <a:avLst/>
              <a:gdLst/>
              <a:ahLst/>
              <a:cxnLst/>
              <a:rect l="l" t="t" r="r" b="b"/>
              <a:pathLst>
                <a:path w="1298489" h="1021785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  <a:grpFill/>
          </p:spPr>
          <p:txBody>
            <a:bodyPr lIns="40519" tIns="40519" rIns="40519" bIns="40519" rtlCol="0" anchor="ctr"/>
            <a:lstStyle/>
            <a:p>
              <a:pPr algn="ctr">
                <a:lnSpc>
                  <a:spcPts val="16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96182" y="4560503"/>
            <a:ext cx="3695637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ios"/>
              </a:rPr>
              <a:t>Demo</a:t>
            </a:r>
            <a:endParaRPr lang="en-US" sz="6000" u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io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388743" y="8741816"/>
            <a:ext cx="7510515" cy="1032967"/>
            <a:chOff x="0" y="0"/>
            <a:chExt cx="11133897" cy="1531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33897" cy="1531313"/>
            </a:xfrm>
            <a:custGeom>
              <a:avLst/>
              <a:gdLst/>
              <a:ahLst/>
              <a:cxnLst/>
              <a:rect l="l" t="t" r="r" b="b"/>
              <a:pathLst>
                <a:path w="11133897" h="1531313">
                  <a:moveTo>
                    <a:pt x="30924" y="0"/>
                  </a:moveTo>
                  <a:lnTo>
                    <a:pt x="11102973" y="0"/>
                  </a:lnTo>
                  <a:cubicBezTo>
                    <a:pt x="11120051" y="0"/>
                    <a:pt x="11133897" y="13845"/>
                    <a:pt x="11133897" y="30924"/>
                  </a:cubicBezTo>
                  <a:lnTo>
                    <a:pt x="11133897" y="1500389"/>
                  </a:lnTo>
                  <a:cubicBezTo>
                    <a:pt x="11133897" y="1517468"/>
                    <a:pt x="11120051" y="1531313"/>
                    <a:pt x="11102973" y="1531313"/>
                  </a:cubicBezTo>
                  <a:lnTo>
                    <a:pt x="30924" y="1531313"/>
                  </a:lnTo>
                  <a:cubicBezTo>
                    <a:pt x="13845" y="1531313"/>
                    <a:pt x="0" y="1517468"/>
                    <a:pt x="0" y="1500389"/>
                  </a:cubicBezTo>
                  <a:lnTo>
                    <a:pt x="0" y="30924"/>
                  </a:lnTo>
                  <a:cubicBezTo>
                    <a:pt x="0" y="13845"/>
                    <a:pt x="13845" y="0"/>
                    <a:pt x="30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A2E3A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133897" cy="15694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49" y="319459"/>
            <a:ext cx="18025111" cy="9505357"/>
            <a:chOff x="-201695" y="-47625"/>
            <a:chExt cx="4747354" cy="2503468"/>
          </a:xfrm>
        </p:grpSpPr>
        <p:sp>
          <p:nvSpPr>
            <p:cNvPr id="3" name="Freeform 3"/>
            <p:cNvSpPr/>
            <p:nvPr/>
          </p:nvSpPr>
          <p:spPr>
            <a:xfrm>
              <a:off x="-201695" y="10035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200" y="2438535"/>
            <a:ext cx="16383000" cy="6705600"/>
            <a:chOff x="-3543464" y="-623591"/>
            <a:chExt cx="6172473" cy="2074881"/>
          </a:xfrm>
        </p:grpSpPr>
        <p:sp>
          <p:nvSpPr>
            <p:cNvPr id="12" name="Freeform 12"/>
            <p:cNvSpPr/>
            <p:nvPr/>
          </p:nvSpPr>
          <p:spPr>
            <a:xfrm>
              <a:off x="-3543464" y="-623591"/>
              <a:ext cx="6172473" cy="1862799"/>
            </a:xfrm>
            <a:custGeom>
              <a:avLst/>
              <a:gdLst/>
              <a:ahLst/>
              <a:cxnLst/>
              <a:rect l="l" t="t" r="r" b="b"/>
              <a:pathLst>
                <a:path w="1035847" h="600082">
                  <a:moveTo>
                    <a:pt x="0" y="0"/>
                  </a:moveTo>
                  <a:lnTo>
                    <a:pt x="1035847" y="0"/>
                  </a:lnTo>
                  <a:lnTo>
                    <a:pt x="1035847" y="600082"/>
                  </a:lnTo>
                  <a:lnTo>
                    <a:pt x="0" y="600082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3448987" y="-623591"/>
              <a:ext cx="6071697" cy="207488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514350" indent="-514350" algn="just">
                <a:lnSpc>
                  <a:spcPct val="150000"/>
                </a:lnSpc>
                <a:buAutoNum type="arabicPeriod"/>
              </a:pPr>
              <a:r>
                <a:rPr lang="en-GB" sz="2300" dirty="0">
                  <a:solidFill>
                    <a:srgbClr val="2A2E3A"/>
                  </a:solidFill>
                  <a:latin typeface="Helios"/>
                </a:rPr>
                <a:t>Revolutionary Technology: Our background removal tool represents a significant advancement in image editing, offering unparalleled accuracy and efficiency through cutting-edge segmentation algorithms.</a:t>
              </a: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endParaRPr lang="en-GB" sz="2300" dirty="0">
                <a:solidFill>
                  <a:srgbClr val="2A2E3A"/>
                </a:solidFill>
                <a:latin typeface="Helios"/>
              </a:endParaRP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r>
                <a:rPr lang="en-GB" sz="2300" dirty="0">
                  <a:solidFill>
                    <a:srgbClr val="2A2E3A"/>
                  </a:solidFill>
                  <a:latin typeface="Helios"/>
                </a:rPr>
                <a:t>Enhanced User Experience: With a user-friendly interface and seamless functionality, the tool empowers users to effortlessly edit images and create stunning visual content.</a:t>
              </a: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endParaRPr lang="en-GB" sz="2300" dirty="0">
                <a:solidFill>
                  <a:srgbClr val="2A2E3A"/>
                </a:solidFill>
                <a:latin typeface="Helios"/>
              </a:endParaRP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r>
                <a:rPr lang="en-GB" sz="2300" dirty="0">
                  <a:solidFill>
                    <a:srgbClr val="2A2E3A"/>
                  </a:solidFill>
                  <a:latin typeface="Helios"/>
                </a:rPr>
                <a:t>Continuous Innovation: Committed to ongoing research and development, we strive to push the boundaries of image editing technology, ensuring that our tool remains at the forefront of innovation in the field.</a:t>
              </a: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endParaRPr lang="en-GB" sz="2300" dirty="0">
                <a:solidFill>
                  <a:srgbClr val="2A2E3A"/>
                </a:solidFill>
                <a:latin typeface="Helios"/>
              </a:endParaRPr>
            </a:p>
            <a:p>
              <a:pPr marL="514350" indent="-514350" algn="just">
                <a:lnSpc>
                  <a:spcPct val="150000"/>
                </a:lnSpc>
                <a:buAutoNum type="arabicPeriod"/>
              </a:pPr>
              <a:r>
                <a:rPr lang="en-GB" sz="2300" dirty="0">
                  <a:solidFill>
                    <a:srgbClr val="2A2E3A"/>
                  </a:solidFill>
                  <a:latin typeface="Helios"/>
                </a:rPr>
                <a:t>Empowering Creativity: Whether for professionals or enthusiasts, our background removal tool unlocks new possibilities for creative expression, enabling users to bring their vision to life with precision and ease.</a:t>
              </a:r>
              <a:endParaRPr lang="en-US" sz="2300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239000" y="963127"/>
            <a:ext cx="577583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2A2E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374</Words>
  <Application>Microsoft Office PowerPoint</Application>
  <PresentationFormat>Custom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Helios Bold</vt:lpstr>
      <vt:lpstr>Arial</vt:lpstr>
      <vt:lpstr>Calibri</vt:lpstr>
      <vt:lpstr>Helios</vt:lpstr>
      <vt:lpstr>Aptos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Red Maroon White Geometric Style</dc:title>
  <cp:lastModifiedBy>Aravind Itte</cp:lastModifiedBy>
  <cp:revision>2</cp:revision>
  <dcterms:created xsi:type="dcterms:W3CDTF">2006-08-16T00:00:00Z</dcterms:created>
  <dcterms:modified xsi:type="dcterms:W3CDTF">2024-05-06T05:28:21Z</dcterms:modified>
  <dc:identifier>DAGEbEfhmlQ</dc:identifier>
</cp:coreProperties>
</file>